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8" r:id="rId3"/>
    <p:sldId id="271" r:id="rId4"/>
    <p:sldId id="272" r:id="rId5"/>
    <p:sldId id="273" r:id="rId6"/>
    <p:sldId id="275" r:id="rId7"/>
    <p:sldId id="285" r:id="rId8"/>
    <p:sldId id="287" r:id="rId9"/>
    <p:sldId id="276" r:id="rId10"/>
    <p:sldId id="274" r:id="rId11"/>
    <p:sldId id="277" r:id="rId12"/>
    <p:sldId id="290" r:id="rId13"/>
    <p:sldId id="278" r:id="rId14"/>
    <p:sldId id="282" r:id="rId15"/>
    <p:sldId id="257" r:id="rId16"/>
    <p:sldId id="258" r:id="rId17"/>
    <p:sldId id="259" r:id="rId18"/>
    <p:sldId id="269" r:id="rId19"/>
    <p:sldId id="270" r:id="rId20"/>
    <p:sldId id="280" r:id="rId21"/>
    <p:sldId id="284" r:id="rId22"/>
    <p:sldId id="266" r:id="rId23"/>
    <p:sldId id="267" r:id="rId24"/>
    <p:sldId id="268" r:id="rId25"/>
    <p:sldId id="281" r:id="rId26"/>
    <p:sldId id="28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9/20/2016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dirty="0" smtClean="0"/>
              <a:t>The Modi </a:t>
            </a:r>
            <a:r>
              <a:rPr lang="en-IN" dirty="0" err="1" smtClean="0"/>
              <a:t>Govt</a:t>
            </a:r>
            <a:r>
              <a:rPr lang="en-IN" dirty="0" smtClean="0"/>
              <a:t> Scorecard </a:t>
            </a:r>
            <a:r>
              <a:rPr lang="en-IN" dirty="0" smtClean="0"/>
              <a:t/>
            </a:r>
            <a:br>
              <a:rPr lang="en-IN" dirty="0" smtClean="0"/>
            </a:br>
            <a:r>
              <a:rPr lang="en-IN" dirty="0" smtClean="0"/>
              <a:t>At Half-Time</a:t>
            </a:r>
            <a:endParaRPr lang="en-IN" dirty="0"/>
          </a:p>
        </p:txBody>
      </p:sp>
      <p:sp>
        <p:nvSpPr>
          <p:cNvPr id="3" name="Subtitle 2"/>
          <p:cNvSpPr>
            <a:spLocks noGrp="1"/>
          </p:cNvSpPr>
          <p:nvPr>
            <p:ph type="subTitle" idx="1"/>
          </p:nvPr>
        </p:nvSpPr>
        <p:spPr/>
        <p:txBody>
          <a:bodyPr/>
          <a:lstStyle/>
          <a:p>
            <a:r>
              <a:rPr lang="en-IN" dirty="0" smtClean="0">
                <a:solidFill>
                  <a:srgbClr val="FF0000"/>
                </a:solidFill>
              </a:rPr>
              <a:t>Successes, failures, and work-in-progress</a:t>
            </a:r>
            <a:endParaRPr lang="en-IN" dirty="0">
              <a:solidFill>
                <a:srgbClr val="FF0000"/>
              </a:solidFill>
            </a:endParaRPr>
          </a:p>
        </p:txBody>
      </p:sp>
    </p:spTree>
    <p:extLst>
      <p:ext uri="{BB962C8B-B14F-4D97-AF65-F5344CB8AC3E}">
        <p14:creationId xmlns:p14="http://schemas.microsoft.com/office/powerpoint/2010/main" val="1044808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Failures or low-success initiatives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Swachch Bharat not visible, except in toilet-building; States and local bodies have to own the initiative if it is to succeed</a:t>
            </a:r>
          </a:p>
          <a:p>
            <a:r>
              <a:rPr lang="en-IN" dirty="0" smtClean="0"/>
              <a:t>Banks still weak; slow govt realisation of rot</a:t>
            </a:r>
          </a:p>
          <a:p>
            <a:r>
              <a:rPr lang="en-IN" dirty="0" smtClean="0"/>
              <a:t>Corporate balance-sheet recession still not over</a:t>
            </a:r>
          </a:p>
          <a:p>
            <a:r>
              <a:rPr lang="en-IN" dirty="0" smtClean="0"/>
              <a:t>Jobs growth very weak, with GDP-jobs elasticity falling</a:t>
            </a:r>
          </a:p>
          <a:p>
            <a:r>
              <a:rPr lang="en-IN" dirty="0" smtClean="0"/>
              <a:t>Real estate, construction, infra, all job creators, still not near recovery</a:t>
            </a:r>
          </a:p>
          <a:p>
            <a:r>
              <a:rPr lang="en-IN" dirty="0" smtClean="0"/>
              <a:t>Overall economic recovery still weak, with fresh investment low</a:t>
            </a:r>
          </a:p>
          <a:p>
            <a:r>
              <a:rPr lang="en-IN" dirty="0" smtClean="0"/>
              <a:t>Govt still to fix its economic data, with GDP, IIP, WPI still not credible</a:t>
            </a:r>
          </a:p>
          <a:p>
            <a:r>
              <a:rPr lang="en-IN" dirty="0" smtClean="0"/>
              <a:t>Privatisation off to ultra-slow start since PM not seen to be keen</a:t>
            </a:r>
          </a:p>
          <a:p>
            <a:r>
              <a:rPr lang="en-IN" dirty="0" smtClean="0"/>
              <a:t>Exports engine is failing; govt efforts not showing results</a:t>
            </a:r>
          </a:p>
          <a:p>
            <a:endParaRPr lang="en-IN" dirty="0" smtClean="0"/>
          </a:p>
          <a:p>
            <a:endParaRPr lang="en-IN" dirty="0"/>
          </a:p>
        </p:txBody>
      </p:sp>
    </p:spTree>
    <p:extLst>
      <p:ext uri="{BB962C8B-B14F-4D97-AF65-F5344CB8AC3E}">
        <p14:creationId xmlns:p14="http://schemas.microsoft.com/office/powerpoint/2010/main" val="2208911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Successes and Failures – Political and social</a:t>
            </a:r>
            <a:endParaRPr lang="en-IN" dirty="0"/>
          </a:p>
        </p:txBody>
      </p:sp>
      <p:sp>
        <p:nvSpPr>
          <p:cNvPr id="3" name="Content Placeholder 2"/>
          <p:cNvSpPr>
            <a:spLocks noGrp="1"/>
          </p:cNvSpPr>
          <p:nvPr>
            <p:ph idx="1"/>
          </p:nvPr>
        </p:nvSpPr>
        <p:spPr/>
        <p:txBody>
          <a:bodyPr>
            <a:normAutofit lnSpcReduction="10000"/>
          </a:bodyPr>
          <a:lstStyle/>
          <a:p>
            <a:r>
              <a:rPr lang="en-IN" dirty="0" smtClean="0"/>
              <a:t>2014: Won Haryana, Jharkhand, and made major gains in Maharashtra and J&amp;K</a:t>
            </a:r>
          </a:p>
          <a:p>
            <a:r>
              <a:rPr lang="en-IN" dirty="0" smtClean="0"/>
              <a:t>2015: BJP badly mauled in Delhi and Bihar elections</a:t>
            </a:r>
          </a:p>
          <a:p>
            <a:r>
              <a:rPr lang="en-IN" dirty="0" smtClean="0"/>
              <a:t>2016: Assam won, major gains in Kerala; but no impact in West Bengal and Tamil Nadu</a:t>
            </a:r>
          </a:p>
          <a:p>
            <a:r>
              <a:rPr lang="en-IN" dirty="0" smtClean="0"/>
              <a:t>2017: Polls predict loss for Akali-BJP coalition in Punjab, but UP still likely to be a cliff-hanger. Big test in Gujarat towards end-2017</a:t>
            </a:r>
          </a:p>
          <a:p>
            <a:r>
              <a:rPr lang="en-IN" dirty="0" smtClean="0"/>
              <a:t>2018: Big test will come in MP, Rajasthan and Chhattisgarh assembly elections. No reason to expect too adverse a result in any of these states</a:t>
            </a:r>
          </a:p>
          <a:p>
            <a:pPr marL="0" indent="0">
              <a:buNone/>
            </a:pPr>
            <a:endParaRPr lang="en-IN" dirty="0"/>
          </a:p>
        </p:txBody>
      </p:sp>
    </p:spTree>
    <p:extLst>
      <p:ext uri="{BB962C8B-B14F-4D97-AF65-F5344CB8AC3E}">
        <p14:creationId xmlns:p14="http://schemas.microsoft.com/office/powerpoint/2010/main" val="116014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Successes and Failures – Foreign policy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Foreign policy undergoes an active phase under Modi</a:t>
            </a:r>
          </a:p>
          <a:p>
            <a:r>
              <a:rPr lang="en-IN" dirty="0" smtClean="0"/>
              <a:t>Relationship with US, Japan and Vietnam core of new strategy</a:t>
            </a:r>
          </a:p>
          <a:p>
            <a:r>
              <a:rPr lang="en-IN" dirty="0" smtClean="0"/>
              <a:t>India now part of MTCR – Missile Technology Control Regime, but NSG entry still barred by China</a:t>
            </a:r>
          </a:p>
          <a:p>
            <a:r>
              <a:rPr lang="en-IN" dirty="0" smtClean="0"/>
              <a:t>Non-alignment abandoned in favour of strategic alignment</a:t>
            </a:r>
          </a:p>
          <a:p>
            <a:r>
              <a:rPr lang="en-IN" dirty="0" smtClean="0"/>
              <a:t>Ties with China and Pakistan still prickly and difficult</a:t>
            </a:r>
          </a:p>
          <a:p>
            <a:r>
              <a:rPr lang="en-IN" dirty="0" smtClean="0"/>
              <a:t>Nepal and Bangladesh on even keel, despite occasional ups and downs</a:t>
            </a:r>
          </a:p>
          <a:p>
            <a:r>
              <a:rPr lang="en-IN" dirty="0" smtClean="0"/>
              <a:t>India’s global profile using diaspora never better than now</a:t>
            </a:r>
          </a:p>
          <a:p>
            <a:r>
              <a:rPr lang="en-IN" dirty="0" smtClean="0"/>
              <a:t>Change in strategic posture towards PoK and Balochistan a new variable</a:t>
            </a:r>
          </a:p>
          <a:p>
            <a:r>
              <a:rPr lang="en-IN" dirty="0" smtClean="0"/>
              <a:t>Biggest failure: Lack of strategy to China-Pakistan terror strategy in J&amp;K </a:t>
            </a:r>
          </a:p>
          <a:p>
            <a:endParaRPr lang="en-IN" dirty="0"/>
          </a:p>
        </p:txBody>
      </p:sp>
    </p:spTree>
    <p:extLst>
      <p:ext uri="{BB962C8B-B14F-4D97-AF65-F5344CB8AC3E}">
        <p14:creationId xmlns:p14="http://schemas.microsoft.com/office/powerpoint/2010/main" val="79039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Failures – Political and Social</a:t>
            </a:r>
            <a:endParaRPr lang="en-IN" dirty="0"/>
          </a:p>
        </p:txBody>
      </p:sp>
      <p:sp>
        <p:nvSpPr>
          <p:cNvPr id="3" name="Content Placeholder 2"/>
          <p:cNvSpPr>
            <a:spLocks noGrp="1"/>
          </p:cNvSpPr>
          <p:nvPr>
            <p:ph idx="1"/>
          </p:nvPr>
        </p:nvSpPr>
        <p:spPr/>
        <p:txBody>
          <a:bodyPr>
            <a:normAutofit fontScale="92500"/>
          </a:bodyPr>
          <a:lstStyle/>
          <a:p>
            <a:r>
              <a:rPr lang="en-IN" dirty="0" smtClean="0"/>
              <a:t>Ties with partners deteriorating – Shiv Sena in Maharashtra, and TDP in Andhra Pradesh, and possibly PDP in J&amp;K</a:t>
            </a:r>
          </a:p>
          <a:p>
            <a:r>
              <a:rPr lang="en-IN" dirty="0" smtClean="0"/>
              <a:t>Violence in Jammu &amp; Kashmir for more than 2 months is denting Modi’s internal image, with opposition taking advantage</a:t>
            </a:r>
          </a:p>
          <a:p>
            <a:r>
              <a:rPr lang="en-IN" dirty="0" smtClean="0"/>
              <a:t>Perception of anti-Dalit stance of party – Rohith Vemula</a:t>
            </a:r>
            <a:r>
              <a:rPr lang="en-IN" dirty="0"/>
              <a:t> </a:t>
            </a:r>
            <a:r>
              <a:rPr lang="en-IN" dirty="0" smtClean="0"/>
              <a:t>affair, Una beating of Dalits – may cost party in UP elections</a:t>
            </a:r>
          </a:p>
          <a:p>
            <a:r>
              <a:rPr lang="en-IN" dirty="0" smtClean="0"/>
              <a:t>Beef politics and cow vigilantism also sullying Modi’s development agenda</a:t>
            </a:r>
          </a:p>
          <a:p>
            <a:r>
              <a:rPr lang="en-IN" dirty="0" smtClean="0"/>
              <a:t>Party yet to overcome anti-minority image, especially after beef violence, including Dadri incident</a:t>
            </a:r>
          </a:p>
          <a:p>
            <a:r>
              <a:rPr lang="en-IN" dirty="0" smtClean="0"/>
              <a:t>Old partners in 2014 coalition may undergo change by 2019</a:t>
            </a:r>
          </a:p>
          <a:p>
            <a:endParaRPr lang="en-IN" dirty="0" smtClean="0"/>
          </a:p>
          <a:p>
            <a:endParaRPr lang="en-IN" dirty="0" smtClean="0"/>
          </a:p>
          <a:p>
            <a:endParaRPr lang="en-IN" dirty="0"/>
          </a:p>
        </p:txBody>
      </p:sp>
    </p:spTree>
    <p:extLst>
      <p:ext uri="{BB962C8B-B14F-4D97-AF65-F5344CB8AC3E}">
        <p14:creationId xmlns:p14="http://schemas.microsoft.com/office/powerpoint/2010/main" val="23250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smtClean="0"/>
              <a:t>Modi’s mid-term scorecard should be around 6/10</a:t>
            </a:r>
            <a:endParaRPr lang="en-IN" dirty="0"/>
          </a:p>
        </p:txBody>
      </p:sp>
      <p:sp>
        <p:nvSpPr>
          <p:cNvPr id="5" name="Subtitle 4"/>
          <p:cNvSpPr>
            <a:spLocks noGrp="1"/>
          </p:cNvSpPr>
          <p:nvPr>
            <p:ph type="subTitle" idx="1"/>
          </p:nvPr>
        </p:nvSpPr>
        <p:spPr/>
        <p:txBody>
          <a:bodyPr/>
          <a:lstStyle/>
          <a:p>
            <a:r>
              <a:rPr lang="en-IN" dirty="0" smtClean="0"/>
              <a:t>Most of things that could have been done at executive and legislative levels have been done; future success and 2019 elections will depend on implementation of initiatives already unveiled. </a:t>
            </a:r>
            <a:r>
              <a:rPr lang="en-IN" dirty="0" smtClean="0">
                <a:solidFill>
                  <a:srgbClr val="FF0000"/>
                </a:solidFill>
              </a:rPr>
              <a:t>The second half of Modi’s tenure should thus be about execution, execution, execution</a:t>
            </a:r>
            <a:endParaRPr lang="en-IN" dirty="0">
              <a:solidFill>
                <a:srgbClr val="FF0000"/>
              </a:solidFill>
            </a:endParaRPr>
          </a:p>
        </p:txBody>
      </p:sp>
    </p:spTree>
    <p:extLst>
      <p:ext uri="{BB962C8B-B14F-4D97-AF65-F5344CB8AC3E}">
        <p14:creationId xmlns:p14="http://schemas.microsoft.com/office/powerpoint/2010/main" val="935023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India’s Politics – What has changed</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Since 2014, BJP has replaced Congress as the main pole in Indian politics; unlikely to change any time soon</a:t>
            </a:r>
          </a:p>
          <a:p>
            <a:r>
              <a:rPr lang="en-IN" dirty="0" smtClean="0"/>
              <a:t>The main opposition to the BJP is regional parties – which means BJP </a:t>
            </a:r>
            <a:r>
              <a:rPr lang="en-IN" dirty="0"/>
              <a:t>h</a:t>
            </a:r>
            <a:r>
              <a:rPr lang="en-IN" dirty="0" smtClean="0"/>
              <a:t>as one or two major opponents in key states in north, west and east</a:t>
            </a:r>
          </a:p>
          <a:p>
            <a:r>
              <a:rPr lang="en-IN" dirty="0" smtClean="0"/>
              <a:t>BJP is weak in southern India, but is the main rival to Congress in one major southern state - Karnataka. It is also weak in West Bengal</a:t>
            </a:r>
          </a:p>
          <a:p>
            <a:r>
              <a:rPr lang="en-IN" dirty="0" smtClean="0"/>
              <a:t>PM Modi is more popular than his party; this means in a national election this will help the party do better, but not necessarily in state elections</a:t>
            </a:r>
          </a:p>
          <a:p>
            <a:r>
              <a:rPr lang="en-IN" dirty="0" smtClean="0"/>
              <a:t>In 2019, the BJP is likely to return to power under Modi, but with a reduced mandate, and hence may have to head a coalition. But a final assessment depends on how the economy shapes up in next two years</a:t>
            </a:r>
          </a:p>
          <a:p>
            <a:endParaRPr lang="en-IN" dirty="0" smtClean="0"/>
          </a:p>
          <a:p>
            <a:endParaRPr lang="en-IN" dirty="0"/>
          </a:p>
        </p:txBody>
      </p:sp>
    </p:spTree>
    <p:extLst>
      <p:ext uri="{BB962C8B-B14F-4D97-AF65-F5344CB8AC3E}">
        <p14:creationId xmlns:p14="http://schemas.microsoft.com/office/powerpoint/2010/main" val="1011934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India’s Politics – What Modi is trying to do</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PM Modi is trying to shift the BJP to the centre of Indian politics, with a small commitment to avoid dole-based policies. Centre-mildly Right</a:t>
            </a:r>
          </a:p>
          <a:p>
            <a:r>
              <a:rPr lang="en-IN" dirty="0" smtClean="0"/>
              <a:t>If he gets another term, Modi will make the BJP less Hindutva-oriented and more like the Republican (US), Conservative (UK) or Christian Democratic parties in Europe</a:t>
            </a:r>
          </a:p>
          <a:p>
            <a:r>
              <a:rPr lang="en-IN" dirty="0" smtClean="0"/>
              <a:t>His party grew from Hindu roots, and the linkages to Hindu social organisations like RSS is strong. It will take time to weaken this linkage, which is both an advantage and disadvantage to BJP</a:t>
            </a:r>
          </a:p>
          <a:p>
            <a:r>
              <a:rPr lang="en-IN" dirty="0" smtClean="0"/>
              <a:t> PM Modi’s is covering his Left flanks by opting for inclusive policies of empowerment, building on what Congress left behind (Aadhaar, DBT, etc)</a:t>
            </a:r>
          </a:p>
          <a:p>
            <a:r>
              <a:rPr lang="en-IN" dirty="0" smtClean="0"/>
              <a:t>Corruption and cronyism in this govt are coming down, but corruption-free systems are not yet in place; they have not been institutionalised fully</a:t>
            </a:r>
            <a:endParaRPr lang="en-IN" dirty="0"/>
          </a:p>
        </p:txBody>
      </p:sp>
    </p:spTree>
    <p:extLst>
      <p:ext uri="{BB962C8B-B14F-4D97-AF65-F5344CB8AC3E}">
        <p14:creationId xmlns:p14="http://schemas.microsoft.com/office/powerpoint/2010/main" val="2518400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Indian Politics – Some underlying themes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Indian politics is dominated by strong individuals and families. This is what has worked in a country where rule of law is weak and strong individuals and draconian laws are seen as essential for delivery</a:t>
            </a:r>
            <a:endParaRPr lang="en-IN" dirty="0"/>
          </a:p>
          <a:p>
            <a:r>
              <a:rPr lang="en-IN" dirty="0" smtClean="0"/>
              <a:t>The voter base has been fragmented, and is fragmenting further. Barring 4-5 states, almost all states and central govts have seen coalitions</a:t>
            </a:r>
          </a:p>
          <a:p>
            <a:r>
              <a:rPr lang="en-IN" dirty="0" smtClean="0"/>
              <a:t>In India’s first-past-post system, you need only 30-35 percent of the vote for a majority; thus politics revolves around providing benefits to some communities and not the whole of society. Private doles preferred to public goods like law and order, good education/health</a:t>
            </a:r>
          </a:p>
          <a:p>
            <a:r>
              <a:rPr lang="en-IN" dirty="0" smtClean="0"/>
              <a:t>India can best be described as a state-nation, not a European style Nation-state. We are a union of states, not a nation divided into states</a:t>
            </a:r>
            <a:endParaRPr lang="en-IN" dirty="0"/>
          </a:p>
        </p:txBody>
      </p:sp>
    </p:spTree>
    <p:extLst>
      <p:ext uri="{BB962C8B-B14F-4D97-AF65-F5344CB8AC3E}">
        <p14:creationId xmlns:p14="http://schemas.microsoft.com/office/powerpoint/2010/main" val="2686613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Indian economy’s trajectory</a:t>
            </a:r>
            <a:endParaRPr lang="en-IN" dirty="0"/>
          </a:p>
        </p:txBody>
      </p:sp>
      <p:sp>
        <p:nvSpPr>
          <p:cNvPr id="3" name="Content Placeholder 2"/>
          <p:cNvSpPr>
            <a:spLocks noGrp="1"/>
          </p:cNvSpPr>
          <p:nvPr>
            <p:ph idx="1"/>
          </p:nvPr>
        </p:nvSpPr>
        <p:spPr/>
        <p:txBody>
          <a:bodyPr>
            <a:normAutofit/>
          </a:bodyPr>
          <a:lstStyle/>
          <a:p>
            <a:r>
              <a:rPr lang="en-IN" dirty="0" smtClean="0"/>
              <a:t>India is growing at over 7.5 percent and could touch 8 percent in 2016-17 due to a good monsoon and agricultural buoyancy.</a:t>
            </a:r>
          </a:p>
          <a:p>
            <a:r>
              <a:rPr lang="en-IN" dirty="0" smtClean="0"/>
              <a:t>This figure probably overstates growth as the new GDP calculation has been questioned by many economists. Real GDP under old method may be under 7% - good, but not as good as believed earlier</a:t>
            </a:r>
          </a:p>
          <a:p>
            <a:r>
              <a:rPr lang="en-IN" dirty="0" smtClean="0"/>
              <a:t>The main flaws may be in the Ministry of Company Affairs’ corporate database with 500,000 companies, which may not have “clean” data</a:t>
            </a:r>
          </a:p>
          <a:p>
            <a:r>
              <a:rPr lang="en-IN" dirty="0" smtClean="0"/>
              <a:t>The other problem may lie in the GDP deflator; India uses a combination of CPI and WPI (wholesale prices) to arrive at real GDP. We still don’t have a producer price index to arrive at real GDP</a:t>
            </a:r>
          </a:p>
          <a:p>
            <a:pPr marL="0" indent="0">
              <a:buNone/>
            </a:pPr>
            <a:endParaRPr lang="en-IN" dirty="0"/>
          </a:p>
        </p:txBody>
      </p:sp>
    </p:spTree>
    <p:extLst>
      <p:ext uri="{BB962C8B-B14F-4D97-AF65-F5344CB8AC3E}">
        <p14:creationId xmlns:p14="http://schemas.microsoft.com/office/powerpoint/2010/main" val="3292625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Indian economy’s trajectory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Growth will be driven by consumption, not investment, in the next few quarters as companies are still fixing their debt problems</a:t>
            </a:r>
          </a:p>
          <a:p>
            <a:r>
              <a:rPr lang="en-IN" dirty="0" smtClean="0"/>
              <a:t>Consumption will get a fillip as government releases Rs 100,000 crore (about $15 bn) as pay arrears to government staff</a:t>
            </a:r>
          </a:p>
          <a:p>
            <a:r>
              <a:rPr lang="en-IN" dirty="0" smtClean="0"/>
              <a:t>Inflation will stay in the 4-6 percent range this year due to a good monsoon, especially if petroleum products stay moderated</a:t>
            </a:r>
          </a:p>
          <a:p>
            <a:r>
              <a:rPr lang="en-IN" dirty="0" smtClean="0"/>
              <a:t>Govt’s fiscal deficit will come under new pressure due to pay commission payouts, and fiscal roadmap may be revised to a more flexible targeting in future</a:t>
            </a:r>
          </a:p>
          <a:p>
            <a:r>
              <a:rPr lang="en-IN" dirty="0" smtClean="0"/>
              <a:t>But overall trajectory of economy is positive, with corporate profits set to rebound by early 2017</a:t>
            </a:r>
          </a:p>
          <a:p>
            <a:endParaRPr lang="en-IN" dirty="0"/>
          </a:p>
        </p:txBody>
      </p:sp>
    </p:spTree>
    <p:extLst>
      <p:ext uri="{BB962C8B-B14F-4D97-AF65-F5344CB8AC3E}">
        <p14:creationId xmlns:p14="http://schemas.microsoft.com/office/powerpoint/2010/main" val="419430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Modi Paradox</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government has done well in areas that are difficult (legislation and reforms), and fared poorly in areas that are easy (budgets)</a:t>
            </a:r>
          </a:p>
          <a:p>
            <a:r>
              <a:rPr lang="en-IN" dirty="0" smtClean="0"/>
              <a:t>Budgets are totally in FM’s control, but we produced two flop budgets, with traction only from Third Budget</a:t>
            </a:r>
          </a:p>
          <a:p>
            <a:r>
              <a:rPr lang="en-IN" dirty="0" smtClean="0"/>
              <a:t>Incoming </a:t>
            </a:r>
            <a:r>
              <a:rPr lang="en-IN" dirty="0" err="1" smtClean="0"/>
              <a:t>govts</a:t>
            </a:r>
            <a:r>
              <a:rPr lang="en-IN" dirty="0" smtClean="0"/>
              <a:t> usually have leeway with first budget, when you can make deep changes and there is little fallout. But Modi </a:t>
            </a:r>
            <a:r>
              <a:rPr lang="en-IN" dirty="0" err="1" smtClean="0"/>
              <a:t>govt</a:t>
            </a:r>
            <a:r>
              <a:rPr lang="en-IN" dirty="0" smtClean="0"/>
              <a:t> did the opposite – no major change in first budget, and weak second budget</a:t>
            </a:r>
          </a:p>
          <a:p>
            <a:r>
              <a:rPr lang="en-IN" dirty="0"/>
              <a:t>Corporate tax cut </a:t>
            </a:r>
            <a:r>
              <a:rPr lang="en-IN" dirty="0" smtClean="0"/>
              <a:t>to 25 % promised </a:t>
            </a:r>
            <a:r>
              <a:rPr lang="en-IN" dirty="0"/>
              <a:t>in second budget missing so far</a:t>
            </a:r>
          </a:p>
          <a:p>
            <a:r>
              <a:rPr lang="en-IN" dirty="0" smtClean="0"/>
              <a:t>In contrast, with the exception of the Land Bill fiasco, all major legislations have been passed. Truly a big achievement for a </a:t>
            </a:r>
            <a:r>
              <a:rPr lang="en-IN" dirty="0" err="1" smtClean="0"/>
              <a:t>govt</a:t>
            </a:r>
            <a:r>
              <a:rPr lang="en-IN" dirty="0" smtClean="0"/>
              <a:t> with so much political opposition</a:t>
            </a:r>
            <a:endParaRPr lang="en-IN" dirty="0"/>
          </a:p>
        </p:txBody>
      </p:sp>
    </p:spTree>
    <p:extLst>
      <p:ext uri="{BB962C8B-B14F-4D97-AF65-F5344CB8AC3E}">
        <p14:creationId xmlns:p14="http://schemas.microsoft.com/office/powerpoint/2010/main" val="3978086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economy’s trajectory</a:t>
            </a:r>
            <a:endParaRPr lang="en-IN" dirty="0"/>
          </a:p>
        </p:txBody>
      </p:sp>
      <p:sp>
        <p:nvSpPr>
          <p:cNvPr id="3" name="Content Placeholder 2"/>
          <p:cNvSpPr>
            <a:spLocks noGrp="1"/>
          </p:cNvSpPr>
          <p:nvPr>
            <p:ph idx="1"/>
          </p:nvPr>
        </p:nvSpPr>
        <p:spPr/>
        <p:txBody>
          <a:bodyPr>
            <a:normAutofit fontScale="92500"/>
          </a:bodyPr>
          <a:lstStyle/>
          <a:p>
            <a:r>
              <a:rPr lang="en-IN" dirty="0" smtClean="0"/>
              <a:t>Interest rates are sliding lower, as indicated by auction cutoffs and falling inflation; </a:t>
            </a:r>
            <a:r>
              <a:rPr lang="en-IN" dirty="0" smtClean="0"/>
              <a:t>deposit rates already falling; RBI </a:t>
            </a:r>
            <a:r>
              <a:rPr lang="en-IN" dirty="0" smtClean="0"/>
              <a:t>could cut 50 bps by March 2017</a:t>
            </a:r>
          </a:p>
          <a:p>
            <a:r>
              <a:rPr lang="en-IN" dirty="0" smtClean="0"/>
              <a:t>Real estate is a mess, thanks to weak demand and non-reformed markets; corruption is hampering revival here</a:t>
            </a:r>
          </a:p>
          <a:p>
            <a:r>
              <a:rPr lang="en-IN" dirty="0" smtClean="0"/>
              <a:t>India’s growth will be urban-led in future, with 32 percent already urban, and another 20 percent near urban; urban growth will have to be led by moderating land prices, currently bottled up by corrupt politicians</a:t>
            </a:r>
          </a:p>
          <a:p>
            <a:r>
              <a:rPr lang="en-IN" dirty="0" smtClean="0"/>
              <a:t>States have to lead reforms in future, as there is not much Centre can do beyond channelling resources. After 14</a:t>
            </a:r>
            <a:r>
              <a:rPr lang="en-IN" baseline="30000" dirty="0" smtClean="0"/>
              <a:t>th</a:t>
            </a:r>
            <a:r>
              <a:rPr lang="en-IN" dirty="0" smtClean="0"/>
              <a:t> Fin Comm, 62 percent of revenues already with states, and this will keep rising</a:t>
            </a:r>
            <a:endParaRPr lang="en-IN" dirty="0"/>
          </a:p>
        </p:txBody>
      </p:sp>
    </p:spTree>
    <p:extLst>
      <p:ext uri="{BB962C8B-B14F-4D97-AF65-F5344CB8AC3E}">
        <p14:creationId xmlns:p14="http://schemas.microsoft.com/office/powerpoint/2010/main" val="2112888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growth is slow to pick up</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A key factor is reduction of black money avenues beyond real estate, which is still unreformed and largely in state </a:t>
            </a:r>
            <a:r>
              <a:rPr lang="en-IN" dirty="0" smtClean="0"/>
              <a:t>sector</a:t>
            </a:r>
          </a:p>
          <a:p>
            <a:r>
              <a:rPr lang="en-IN" dirty="0"/>
              <a:t>Weak banks are India’s Achilles’ Heel; they have to be capitalised quickly, or they will hamper recovery</a:t>
            </a:r>
          </a:p>
          <a:p>
            <a:r>
              <a:rPr lang="en-IN" dirty="0" smtClean="0"/>
              <a:t>Mauritius </a:t>
            </a:r>
            <a:r>
              <a:rPr lang="en-IN" dirty="0" smtClean="0"/>
              <a:t>route is going to be closed from 1 April 2017; treaties will Singapore and Cyprus also being renegotiated</a:t>
            </a:r>
          </a:p>
          <a:p>
            <a:r>
              <a:rPr lang="en-IN" dirty="0" smtClean="0"/>
              <a:t>Once </a:t>
            </a:r>
            <a:r>
              <a:rPr lang="en-IN" dirty="0" err="1" smtClean="0"/>
              <a:t>Benami</a:t>
            </a:r>
            <a:r>
              <a:rPr lang="en-IN" dirty="0" smtClean="0"/>
              <a:t> transactions law comes into force and 30 Sep voluntary disclosure ends, scope for black money in real economy and markets reduces</a:t>
            </a:r>
          </a:p>
          <a:p>
            <a:r>
              <a:rPr lang="en-IN" dirty="0" smtClean="0"/>
              <a:t>Apart from excess debt, reduction is black money economy is key factor behind the slow pace of recovery; black money is not as easily available as in the past for promoters to spark revival</a:t>
            </a:r>
          </a:p>
          <a:p>
            <a:endParaRPr lang="en-IN" dirty="0"/>
          </a:p>
        </p:txBody>
      </p:sp>
    </p:spTree>
    <p:extLst>
      <p:ext uri="{BB962C8B-B14F-4D97-AF65-F5344CB8AC3E}">
        <p14:creationId xmlns:p14="http://schemas.microsoft.com/office/powerpoint/2010/main" val="2149390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Judiciary is a new risk in doing business</a:t>
            </a:r>
            <a:endParaRPr lang="en-IN" dirty="0"/>
          </a:p>
        </p:txBody>
      </p:sp>
      <p:sp>
        <p:nvSpPr>
          <p:cNvPr id="3" name="Content Placeholder 2"/>
          <p:cNvSpPr>
            <a:spLocks noGrp="1"/>
          </p:cNvSpPr>
          <p:nvPr>
            <p:ph idx="1"/>
          </p:nvPr>
        </p:nvSpPr>
        <p:spPr/>
        <p:txBody>
          <a:bodyPr>
            <a:normAutofit lnSpcReduction="10000"/>
          </a:bodyPr>
          <a:lstStyle/>
          <a:p>
            <a:r>
              <a:rPr lang="en-IN" dirty="0" smtClean="0"/>
              <a:t>Govt and the judiciary are in conflict</a:t>
            </a:r>
          </a:p>
          <a:p>
            <a:r>
              <a:rPr lang="en-IN" dirty="0" smtClean="0"/>
              <a:t>The judiciary is clearly over-reaching, getting even into areas like taxation and supervision of policing and investigations</a:t>
            </a:r>
          </a:p>
          <a:p>
            <a:r>
              <a:rPr lang="en-IN" dirty="0" smtClean="0"/>
              <a:t>The lower judiciary is corrupt and even the upper judiciary is not untainted with allegations of corruption and nepotism</a:t>
            </a:r>
          </a:p>
          <a:p>
            <a:r>
              <a:rPr lang="en-IN" dirty="0" smtClean="0"/>
              <a:t>Due to this, the judiciary is also adopting populist sloganeering and not sticking to mere interpretations of the law; often it is making the law; this conflict does not augur well for the rule of law</a:t>
            </a:r>
          </a:p>
          <a:p>
            <a:r>
              <a:rPr lang="en-IN" dirty="0" smtClean="0"/>
              <a:t>This conflict will get resolved, but will take time; so judicial activism in commercial issues has to be factored in</a:t>
            </a:r>
            <a:endParaRPr lang="en-IN" dirty="0"/>
          </a:p>
        </p:txBody>
      </p:sp>
    </p:spTree>
    <p:extLst>
      <p:ext uri="{BB962C8B-B14F-4D97-AF65-F5344CB8AC3E}">
        <p14:creationId xmlns:p14="http://schemas.microsoft.com/office/powerpoint/2010/main" val="4270709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Is GST going to work smoothly?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short answer is no. GST in India is as big a project as the EU, where state sovereignty has been replaced with collective sovereignty. It will take years to settle as was the case in EU. But we still had a Brexit, a near-Grexit.</a:t>
            </a:r>
          </a:p>
          <a:p>
            <a:r>
              <a:rPr lang="en-IN" dirty="0" smtClean="0"/>
              <a:t>Given India’s prickly centre-state relationship, and sharp personal and political rivalries, GST implementation will not be smooth in initial years</a:t>
            </a:r>
          </a:p>
          <a:p>
            <a:r>
              <a:rPr lang="en-IN" dirty="0" smtClean="0"/>
              <a:t>GST got legislated due to a favourable set of circumstances – the poor states bought into it, and more powerful states all shifted to BJP rule at a time when the BJP took over Centre. This left Tamil Nadu as the only rich-state dissenter. GST is thus an accident of political circumstances</a:t>
            </a:r>
          </a:p>
          <a:p>
            <a:r>
              <a:rPr lang="en-IN" dirty="0" smtClean="0"/>
              <a:t>Politically, GST is a minefield; it is best to phase it in bit-by-bit rather than try and implement it in one shot. Slow and steady is the only way to implement it; having multiple rates and not just three is way to go </a:t>
            </a:r>
            <a:endParaRPr lang="en-IN" dirty="0"/>
          </a:p>
        </p:txBody>
      </p:sp>
    </p:spTree>
    <p:extLst>
      <p:ext uri="{BB962C8B-B14F-4D97-AF65-F5344CB8AC3E}">
        <p14:creationId xmlns:p14="http://schemas.microsoft.com/office/powerpoint/2010/main" val="167052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GST is a political minefield</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Many manufacturing industries believe GST will help them cut prices; I would not bet on this, including cars</a:t>
            </a:r>
          </a:p>
          <a:p>
            <a:r>
              <a:rPr lang="en-IN" dirty="0" smtClean="0"/>
              <a:t>It would be politically difficult to explain a cut in car or AC prices when other essential services (mobiles, for eg) rise in price temporarily after GST</a:t>
            </a:r>
          </a:p>
          <a:p>
            <a:r>
              <a:rPr lang="en-IN" dirty="0" smtClean="0"/>
              <a:t>One should not bet on a three-rate GST, or an 18 percent middle rate; we may have more bands, and more exceptions at first</a:t>
            </a:r>
          </a:p>
          <a:p>
            <a:r>
              <a:rPr lang="en-IN" dirty="0" smtClean="0"/>
              <a:t>Scope for centre-state tensions derailing GST in first two years is high, as issues of compensation to states will come up.</a:t>
            </a:r>
          </a:p>
          <a:p>
            <a:r>
              <a:rPr lang="en-IN" dirty="0" smtClean="0"/>
              <a:t>Even after GST, one can’t rule out additional state VAT in some states. </a:t>
            </a:r>
          </a:p>
          <a:p>
            <a:r>
              <a:rPr lang="en-IN" dirty="0" smtClean="0"/>
              <a:t>The trader community will be miffed, and traders have been traditional BJP supporters</a:t>
            </a:r>
          </a:p>
          <a:p>
            <a:endParaRPr lang="en-IN" dirty="0"/>
          </a:p>
        </p:txBody>
      </p:sp>
    </p:spTree>
    <p:extLst>
      <p:ext uri="{BB962C8B-B14F-4D97-AF65-F5344CB8AC3E}">
        <p14:creationId xmlns:p14="http://schemas.microsoft.com/office/powerpoint/2010/main" val="292088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Markets – some pointers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Sentiment in Indian stocks will remain positive for next 12 months, unless we get a US Fed shock. A 25 bps rise is factored in, but not anything more</a:t>
            </a:r>
          </a:p>
          <a:p>
            <a:r>
              <a:rPr lang="en-IN" dirty="0" smtClean="0"/>
              <a:t>FII overdependence is coming down slowly, as both EPFO and SIPs are providing funds for equity investment</a:t>
            </a:r>
          </a:p>
          <a:p>
            <a:r>
              <a:rPr lang="en-IN" dirty="0" smtClean="0"/>
              <a:t>One should, however, expect a blip when Mauritius route closes and round-tripping starts reducing after 1 April 2017</a:t>
            </a:r>
          </a:p>
          <a:p>
            <a:r>
              <a:rPr lang="en-IN" dirty="0" smtClean="0"/>
              <a:t>Spectrum auction success will be important; success means India Inc will increase debt; but government coffers will be better for ploughing back into the economy as infrastructure investment; success will also speed up consolidation in telecom</a:t>
            </a:r>
          </a:p>
          <a:p>
            <a:r>
              <a:rPr lang="en-IN" dirty="0" smtClean="0"/>
              <a:t>IPO market seems to be slowly reviving – which means companies need not be overdependent on banks for resources for investment</a:t>
            </a:r>
            <a:endParaRPr lang="en-IN" dirty="0"/>
          </a:p>
        </p:txBody>
      </p:sp>
    </p:spTree>
    <p:extLst>
      <p:ext uri="{BB962C8B-B14F-4D97-AF65-F5344CB8AC3E}">
        <p14:creationId xmlns:p14="http://schemas.microsoft.com/office/powerpoint/2010/main" val="2249754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Thank You</a:t>
            </a:r>
            <a:endParaRPr lang="en-IN" dirty="0"/>
          </a:p>
        </p:txBody>
      </p:sp>
      <p:sp>
        <p:nvSpPr>
          <p:cNvPr id="3" name="Subtitle 2"/>
          <p:cNvSpPr>
            <a:spLocks noGrp="1"/>
          </p:cNvSpPr>
          <p:nvPr>
            <p:ph type="subTitle" idx="1"/>
          </p:nvPr>
        </p:nvSpPr>
        <p:spPr/>
        <p:txBody>
          <a:bodyPr/>
          <a:lstStyle/>
          <a:p>
            <a:r>
              <a:rPr lang="en-IN" dirty="0" smtClean="0"/>
              <a:t>20 September 2016</a:t>
            </a:r>
            <a:endParaRPr lang="en-IN" dirty="0"/>
          </a:p>
        </p:txBody>
      </p:sp>
    </p:spTree>
    <p:extLst>
      <p:ext uri="{BB962C8B-B14F-4D97-AF65-F5344CB8AC3E}">
        <p14:creationId xmlns:p14="http://schemas.microsoft.com/office/powerpoint/2010/main" val="418168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Successes - Legislative</a:t>
            </a:r>
            <a:endParaRPr lang="en-IN" dirty="0"/>
          </a:p>
        </p:txBody>
      </p:sp>
      <p:sp>
        <p:nvSpPr>
          <p:cNvPr id="3" name="Content Placeholder 2"/>
          <p:cNvSpPr>
            <a:spLocks noGrp="1"/>
          </p:cNvSpPr>
          <p:nvPr>
            <p:ph idx="1"/>
          </p:nvPr>
        </p:nvSpPr>
        <p:spPr/>
        <p:txBody>
          <a:bodyPr/>
          <a:lstStyle/>
          <a:p>
            <a:r>
              <a:rPr lang="en-IN" dirty="0" smtClean="0"/>
              <a:t>Passage of Coal, Minerals and Insurance Bills</a:t>
            </a:r>
          </a:p>
          <a:p>
            <a:r>
              <a:rPr lang="en-IN" dirty="0" smtClean="0"/>
              <a:t>Bankruptcy Code</a:t>
            </a:r>
          </a:p>
          <a:p>
            <a:r>
              <a:rPr lang="en-IN" dirty="0" smtClean="0"/>
              <a:t>Aadhaar expansion </a:t>
            </a:r>
          </a:p>
          <a:p>
            <a:r>
              <a:rPr lang="en-IN" dirty="0" smtClean="0"/>
              <a:t>Real Estate Bill</a:t>
            </a:r>
          </a:p>
          <a:p>
            <a:r>
              <a:rPr lang="en-IN" dirty="0" smtClean="0"/>
              <a:t>Over 1,200 archaic laws repealed</a:t>
            </a:r>
          </a:p>
          <a:p>
            <a:r>
              <a:rPr lang="en-IN" dirty="0" smtClean="0"/>
              <a:t>Apprentices Act</a:t>
            </a:r>
          </a:p>
          <a:p>
            <a:r>
              <a:rPr lang="en-IN" dirty="0" smtClean="0"/>
              <a:t>Debt Recovery Act </a:t>
            </a:r>
          </a:p>
          <a:p>
            <a:r>
              <a:rPr lang="en-IN" dirty="0" smtClean="0"/>
              <a:t>The Goods &amp; Services Tax Constitutional Amendment</a:t>
            </a:r>
            <a:endParaRPr lang="en-IN" dirty="0"/>
          </a:p>
        </p:txBody>
      </p:sp>
    </p:spTree>
    <p:extLst>
      <p:ext uri="{BB962C8B-B14F-4D97-AF65-F5344CB8AC3E}">
        <p14:creationId xmlns:p14="http://schemas.microsoft.com/office/powerpoint/2010/main" val="1656846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Successes – Reforms &amp; Policies</a:t>
            </a:r>
            <a:endParaRPr lang="en-IN" dirty="0"/>
          </a:p>
        </p:txBody>
      </p:sp>
      <p:sp>
        <p:nvSpPr>
          <p:cNvPr id="3" name="Content Placeholder 2"/>
          <p:cNvSpPr>
            <a:spLocks noGrp="1"/>
          </p:cNvSpPr>
          <p:nvPr>
            <p:ph idx="1"/>
          </p:nvPr>
        </p:nvSpPr>
        <p:spPr/>
        <p:txBody>
          <a:bodyPr>
            <a:normAutofit lnSpcReduction="10000"/>
          </a:bodyPr>
          <a:lstStyle/>
          <a:p>
            <a:r>
              <a:rPr lang="en-IN" dirty="0" smtClean="0"/>
              <a:t>The Jan Dhan inclusive banking project</a:t>
            </a:r>
          </a:p>
          <a:p>
            <a:r>
              <a:rPr lang="en-IN" dirty="0" smtClean="0"/>
              <a:t>Subsidies reforms – steady shift to Direct Benefits Transfers</a:t>
            </a:r>
          </a:p>
          <a:p>
            <a:r>
              <a:rPr lang="en-IN" dirty="0" smtClean="0"/>
              <a:t>Planning Commission replaced by Niti Aayog; 12</a:t>
            </a:r>
            <a:r>
              <a:rPr lang="en-IN" baseline="30000" dirty="0" smtClean="0"/>
              <a:t>th</a:t>
            </a:r>
            <a:r>
              <a:rPr lang="en-IN" dirty="0" smtClean="0"/>
              <a:t> plan last plan </a:t>
            </a:r>
          </a:p>
          <a:p>
            <a:r>
              <a:rPr lang="en-IN" dirty="0" smtClean="0"/>
              <a:t>Petrol, diesel now fully deregulated, following market trends</a:t>
            </a:r>
          </a:p>
          <a:p>
            <a:r>
              <a:rPr lang="en-IN" dirty="0" smtClean="0"/>
              <a:t>Union budget to undergo big changes in 2017</a:t>
            </a:r>
          </a:p>
          <a:p>
            <a:r>
              <a:rPr lang="en-IN" dirty="0" smtClean="0"/>
              <a:t>Railway budget to be subsumed in General budget</a:t>
            </a:r>
          </a:p>
          <a:p>
            <a:r>
              <a:rPr lang="en-IN" dirty="0" smtClean="0"/>
              <a:t>Plan and non-plan distinctions to go; only capital and revenue</a:t>
            </a:r>
          </a:p>
          <a:p>
            <a:r>
              <a:rPr lang="en-IN" dirty="0" smtClean="0"/>
              <a:t>Budget may be presented in January and passed by March</a:t>
            </a:r>
          </a:p>
          <a:p>
            <a:r>
              <a:rPr lang="en-IN" dirty="0" smtClean="0"/>
              <a:t>Public investments in roads and railways leading investment recovery</a:t>
            </a:r>
          </a:p>
          <a:p>
            <a:endParaRPr lang="en-IN" dirty="0" smtClean="0"/>
          </a:p>
          <a:p>
            <a:endParaRPr lang="en-IN" dirty="0"/>
          </a:p>
        </p:txBody>
      </p:sp>
    </p:spTree>
    <p:extLst>
      <p:ext uri="{BB962C8B-B14F-4D97-AF65-F5344CB8AC3E}">
        <p14:creationId xmlns:p14="http://schemas.microsoft.com/office/powerpoint/2010/main" val="1176243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Visible results</a:t>
            </a:r>
            <a:endParaRPr lang="en-IN" dirty="0"/>
          </a:p>
        </p:txBody>
      </p:sp>
      <p:sp>
        <p:nvSpPr>
          <p:cNvPr id="3" name="Content Placeholder 2"/>
          <p:cNvSpPr>
            <a:spLocks noGrp="1"/>
          </p:cNvSpPr>
          <p:nvPr>
            <p:ph idx="1"/>
          </p:nvPr>
        </p:nvSpPr>
        <p:spPr/>
        <p:txBody>
          <a:bodyPr>
            <a:normAutofit lnSpcReduction="10000"/>
          </a:bodyPr>
          <a:lstStyle/>
          <a:p>
            <a:r>
              <a:rPr lang="en-IN" dirty="0" smtClean="0"/>
              <a:t>Successful coal and spectrum auctions held in 2015</a:t>
            </a:r>
          </a:p>
          <a:p>
            <a:r>
              <a:rPr lang="en-IN" dirty="0" smtClean="0"/>
              <a:t>LPG corruption eliminated through DBT; kerosene next</a:t>
            </a:r>
          </a:p>
          <a:p>
            <a:r>
              <a:rPr lang="en-IN" dirty="0" smtClean="0"/>
              <a:t>Huge jump in FDI inflows into India, overtaking China in 2015</a:t>
            </a:r>
          </a:p>
          <a:p>
            <a:r>
              <a:rPr lang="en-IN" dirty="0" smtClean="0"/>
              <a:t>Portfolio flows stable and positive; market confidence revived</a:t>
            </a:r>
          </a:p>
          <a:p>
            <a:r>
              <a:rPr lang="en-IN" dirty="0" smtClean="0"/>
              <a:t>Domestic investments now flowing regularly into equity through SIPs</a:t>
            </a:r>
          </a:p>
          <a:p>
            <a:r>
              <a:rPr lang="en-IN" dirty="0" smtClean="0"/>
              <a:t>Rupee held stable by RBI for nearly two years</a:t>
            </a:r>
          </a:p>
          <a:p>
            <a:r>
              <a:rPr lang="en-IN" dirty="0" smtClean="0"/>
              <a:t>Inflation largely under 5-6 percent despite two bad monsoons</a:t>
            </a:r>
          </a:p>
          <a:p>
            <a:r>
              <a:rPr lang="en-IN" dirty="0" smtClean="0"/>
              <a:t>Twin deficits under strong control, CAD and fiscal deficit</a:t>
            </a:r>
          </a:p>
          <a:p>
            <a:r>
              <a:rPr lang="en-IN" dirty="0" smtClean="0"/>
              <a:t>Black money in retreat at Centre, thanks to zero-tolerance at top</a:t>
            </a:r>
          </a:p>
          <a:p>
            <a:endParaRPr lang="en-IN" dirty="0"/>
          </a:p>
        </p:txBody>
      </p:sp>
    </p:spTree>
    <p:extLst>
      <p:ext uri="{BB962C8B-B14F-4D97-AF65-F5344CB8AC3E}">
        <p14:creationId xmlns:p14="http://schemas.microsoft.com/office/powerpoint/2010/main" val="46663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Visible results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Power sector reviving after Uday makeover and CIL performance improvement</a:t>
            </a:r>
          </a:p>
          <a:p>
            <a:r>
              <a:rPr lang="en-IN" dirty="0"/>
              <a:t>Major digitisation of economy, including rapid expansion in ecommerce; Reliance Jio a </a:t>
            </a:r>
            <a:r>
              <a:rPr lang="en-IN" dirty="0" smtClean="0"/>
              <a:t>game-changer</a:t>
            </a:r>
          </a:p>
          <a:p>
            <a:r>
              <a:rPr lang="en-IN" dirty="0" smtClean="0"/>
              <a:t>Renewable energy, especially solar, taking off; 5,000 mw last January, likely 18,000 mw solar capacity by end-2017; Plan for 175 GW in renewable energy by 2022</a:t>
            </a:r>
          </a:p>
          <a:p>
            <a:r>
              <a:rPr lang="en-IN" dirty="0" smtClean="0"/>
              <a:t>LED bulbs programme a huge success; 25 crore bulbs to be distributed at low cost in 2016-17</a:t>
            </a:r>
          </a:p>
          <a:p>
            <a:r>
              <a:rPr lang="en-IN" dirty="0" smtClean="0"/>
              <a:t>10 million LPG users have given up subsidies – about 6 percent of total users</a:t>
            </a:r>
          </a:p>
          <a:p>
            <a:endParaRPr lang="en-IN" dirty="0" smtClean="0"/>
          </a:p>
          <a:p>
            <a:endParaRPr lang="en-IN" dirty="0"/>
          </a:p>
          <a:p>
            <a:endParaRPr lang="en-IN" dirty="0" smtClean="0"/>
          </a:p>
          <a:p>
            <a:endParaRPr lang="en-IN" dirty="0" smtClean="0"/>
          </a:p>
          <a:p>
            <a:endParaRPr lang="en-IN" dirty="0"/>
          </a:p>
        </p:txBody>
      </p:sp>
    </p:spTree>
    <p:extLst>
      <p:ext uri="{BB962C8B-B14F-4D97-AF65-F5344CB8AC3E}">
        <p14:creationId xmlns:p14="http://schemas.microsoft.com/office/powerpoint/2010/main" val="381621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coming financial revolution</a:t>
            </a:r>
            <a:endParaRPr lang="en-IN" dirty="0"/>
          </a:p>
        </p:txBody>
      </p:sp>
      <p:sp>
        <p:nvSpPr>
          <p:cNvPr id="3" name="Content Placeholder 2"/>
          <p:cNvSpPr>
            <a:spLocks noGrp="1"/>
          </p:cNvSpPr>
          <p:nvPr>
            <p:ph idx="1"/>
          </p:nvPr>
        </p:nvSpPr>
        <p:spPr/>
        <p:txBody>
          <a:bodyPr>
            <a:normAutofit/>
          </a:bodyPr>
          <a:lstStyle/>
          <a:p>
            <a:r>
              <a:rPr lang="en-IN" dirty="0" smtClean="0"/>
              <a:t>With Jan Dhan-Aadhaar-Mobile, India will soon have the most advanced payments system in the world</a:t>
            </a:r>
          </a:p>
          <a:p>
            <a:r>
              <a:rPr lang="en-IN" dirty="0" smtClean="0"/>
              <a:t>With UPI app, Bharat Bill Payments, and India stack of UIDAI, in 5 years India will move fast towards cashless economy – less need for cheques, ATMs, branches, cards, etc – money transfers by mobile</a:t>
            </a:r>
          </a:p>
          <a:p>
            <a:r>
              <a:rPr lang="en-IN" dirty="0" smtClean="0"/>
              <a:t>This will revolutionise the banking universe – assuming the cyber security issues are resolved to make them failsafe</a:t>
            </a:r>
          </a:p>
          <a:p>
            <a:r>
              <a:rPr lang="en-IN" dirty="0" smtClean="0"/>
              <a:t>This development will impact the entire financial services industry – as fund selling, investments, and other issues will become less costly. Will facilitate small-ticket loans and investments from rural areas</a:t>
            </a:r>
            <a:endParaRPr lang="en-IN" dirty="0"/>
          </a:p>
        </p:txBody>
      </p:sp>
    </p:spTree>
    <p:extLst>
      <p:ext uri="{BB962C8B-B14F-4D97-AF65-F5344CB8AC3E}">
        <p14:creationId xmlns:p14="http://schemas.microsoft.com/office/powerpoint/2010/main" val="172364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Lack of progress, little movement</a:t>
            </a:r>
            <a:endParaRPr lang="en-IN" dirty="0"/>
          </a:p>
        </p:txBody>
      </p:sp>
      <p:sp>
        <p:nvSpPr>
          <p:cNvPr id="3" name="Content Placeholder 2"/>
          <p:cNvSpPr>
            <a:spLocks noGrp="1"/>
          </p:cNvSpPr>
          <p:nvPr>
            <p:ph idx="1"/>
          </p:nvPr>
        </p:nvSpPr>
        <p:spPr/>
        <p:txBody>
          <a:bodyPr>
            <a:normAutofit/>
          </a:bodyPr>
          <a:lstStyle/>
          <a:p>
            <a:r>
              <a:rPr lang="en-IN" dirty="0" smtClean="0"/>
              <a:t>Opening up for national </a:t>
            </a:r>
            <a:r>
              <a:rPr lang="en-IN" dirty="0" smtClean="0"/>
              <a:t>agricultural </a:t>
            </a:r>
            <a:r>
              <a:rPr lang="en-IN" dirty="0" smtClean="0"/>
              <a:t>market is too slow</a:t>
            </a:r>
          </a:p>
          <a:p>
            <a:r>
              <a:rPr lang="en-IN" dirty="0" smtClean="0"/>
              <a:t>Lack of factor market reforms in land and labour</a:t>
            </a:r>
          </a:p>
          <a:p>
            <a:r>
              <a:rPr lang="en-IN" dirty="0" smtClean="0"/>
              <a:t>Electoral reforms, especially state funding</a:t>
            </a:r>
          </a:p>
          <a:p>
            <a:r>
              <a:rPr lang="en-IN" dirty="0" smtClean="0"/>
              <a:t>Administrative reform of IAS</a:t>
            </a:r>
          </a:p>
          <a:p>
            <a:r>
              <a:rPr lang="en-IN" dirty="0" smtClean="0"/>
              <a:t>Expenditure reform</a:t>
            </a:r>
          </a:p>
          <a:p>
            <a:r>
              <a:rPr lang="en-IN" dirty="0" smtClean="0"/>
              <a:t>Judiciary, police and legal system reform</a:t>
            </a:r>
          </a:p>
          <a:p>
            <a:endParaRPr lang="en-IN" dirty="0" smtClean="0"/>
          </a:p>
          <a:p>
            <a:endParaRPr lang="en-IN" dirty="0"/>
          </a:p>
          <a:p>
            <a:pPr marL="0" indent="0">
              <a:buNone/>
            </a:pPr>
            <a:endParaRPr lang="en-IN" dirty="0"/>
          </a:p>
        </p:txBody>
      </p:sp>
    </p:spTree>
    <p:extLst>
      <p:ext uri="{BB962C8B-B14F-4D97-AF65-F5344CB8AC3E}">
        <p14:creationId xmlns:p14="http://schemas.microsoft.com/office/powerpoint/2010/main" val="3937416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Work-in-progress – where we don’t know</a:t>
            </a:r>
            <a:endParaRPr lang="en-IN" dirty="0"/>
          </a:p>
        </p:txBody>
      </p:sp>
      <p:sp>
        <p:nvSpPr>
          <p:cNvPr id="3" name="Content Placeholder 2"/>
          <p:cNvSpPr>
            <a:spLocks noGrp="1"/>
          </p:cNvSpPr>
          <p:nvPr>
            <p:ph idx="1"/>
          </p:nvPr>
        </p:nvSpPr>
        <p:spPr/>
        <p:txBody>
          <a:bodyPr/>
          <a:lstStyle/>
          <a:p>
            <a:r>
              <a:rPr lang="en-IN" dirty="0" smtClean="0"/>
              <a:t>Mudra Bank – Rs 1.8 lakh crore to be disbursed, but we don’t know if it has gone to the right people, or some of it will become bad loans</a:t>
            </a:r>
          </a:p>
          <a:p>
            <a:r>
              <a:rPr lang="en-IN" dirty="0" smtClean="0"/>
              <a:t>StandUp India: Loans to women and SC/ST entrepreneurs</a:t>
            </a:r>
          </a:p>
          <a:p>
            <a:r>
              <a:rPr lang="en-IN" dirty="0" smtClean="0"/>
              <a:t>StartUp India: Doubts if govt can really promote startups</a:t>
            </a:r>
          </a:p>
          <a:p>
            <a:r>
              <a:rPr lang="en-IN" dirty="0" smtClean="0"/>
              <a:t>Skill India: No visibility on what skills are being imparted and how they are benefiting the unemployed to get jobs</a:t>
            </a:r>
          </a:p>
          <a:p>
            <a:r>
              <a:rPr lang="en-IN" dirty="0" smtClean="0"/>
              <a:t>No efforts to fix bad laws like RTE and RTF </a:t>
            </a:r>
          </a:p>
          <a:p>
            <a:r>
              <a:rPr lang="en-IN" dirty="0" smtClean="0"/>
              <a:t>Crop insurance scheme – low premium and high coverage. To be assessed only after first major crop damage/failure</a:t>
            </a:r>
          </a:p>
          <a:p>
            <a:endParaRPr lang="en-IN" dirty="0" smtClean="0"/>
          </a:p>
          <a:p>
            <a:endParaRPr lang="en-IN" dirty="0" smtClean="0"/>
          </a:p>
          <a:p>
            <a:endParaRPr lang="en-IN" dirty="0"/>
          </a:p>
        </p:txBody>
      </p:sp>
    </p:spTree>
    <p:extLst>
      <p:ext uri="{BB962C8B-B14F-4D97-AF65-F5344CB8AC3E}">
        <p14:creationId xmlns:p14="http://schemas.microsoft.com/office/powerpoint/2010/main" val="21328305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689</TotalTime>
  <Words>2713</Words>
  <Application>Microsoft Office PowerPoint</Application>
  <PresentationFormat>Widescreen</PresentationFormat>
  <Paragraphs>168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The Modi Govt Scorecard  At Half-Time</vt:lpstr>
      <vt:lpstr>The Modi Paradox</vt:lpstr>
      <vt:lpstr>The Successes - Legislative</vt:lpstr>
      <vt:lpstr>The Successes – Reforms &amp; Policies</vt:lpstr>
      <vt:lpstr>Visible results</vt:lpstr>
      <vt:lpstr>Visible results</vt:lpstr>
      <vt:lpstr>The coming financial revolution</vt:lpstr>
      <vt:lpstr>Lack of progress, little movement</vt:lpstr>
      <vt:lpstr>Work-in-progress – where we don’t know</vt:lpstr>
      <vt:lpstr>Failures or low-success initiatives</vt:lpstr>
      <vt:lpstr>Successes and Failures – Political and social</vt:lpstr>
      <vt:lpstr>Successes and Failures – Foreign policy</vt:lpstr>
      <vt:lpstr>Failures – Political and Social</vt:lpstr>
      <vt:lpstr>Modi’s mid-term scorecard should be around 6/10</vt:lpstr>
      <vt:lpstr>India’s Politics – What has changed</vt:lpstr>
      <vt:lpstr>India’s Politics – What Modi is trying to do</vt:lpstr>
      <vt:lpstr>Indian Politics – Some underlying themes</vt:lpstr>
      <vt:lpstr>The Indian economy’s trajectory</vt:lpstr>
      <vt:lpstr>The Indian economy’s trajectory</vt:lpstr>
      <vt:lpstr>The economy’s trajectory</vt:lpstr>
      <vt:lpstr>Why growth is slow to pick up</vt:lpstr>
      <vt:lpstr>Judiciary is a new risk in doing business</vt:lpstr>
      <vt:lpstr>Is GST going to work smoothly?</vt:lpstr>
      <vt:lpstr>GST is a political minefield</vt:lpstr>
      <vt:lpstr>Markets – some pointers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Politics, People, Policy</dc:title>
  <dc:creator>Usha Jagannathan</dc:creator>
  <cp:lastModifiedBy>Usha Jagannathan</cp:lastModifiedBy>
  <cp:revision>47</cp:revision>
  <dcterms:created xsi:type="dcterms:W3CDTF">2016-09-10T04:31:32Z</dcterms:created>
  <dcterms:modified xsi:type="dcterms:W3CDTF">2016-09-20T06:30:57Z</dcterms:modified>
</cp:coreProperties>
</file>